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Counseling Individuals with Disabilities: Multicultural Considerations, Accessibility, and Enhancing the Clinical Counseling Experience. Presented by Alicea Peyton for CNSL 513, Cultural Diversity and Multicultural Counseling, with Dr. Benson G. Cooke.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Disability affects millions of individuals across diverse cultural, racial, linguistic, and socioeconomic backgrounds. Contemporary perspectives recognize that disability is shaped not only by individual impairments but also by environmental and societal barriers that influence participation and access. This paper explores three dimensions: the core components that shape the general clinical counseling experience, multicultural considerations relevant to individuals with disabilities who seek clinical or rehabilitation counseling services, and the role of accessibility, technology, and cultural humility in enhancing the counseling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Disability refers to a physical, sensory, cognitive, developmental, psychiatric, or neurological condition that may affect how individuals interact with their environments. Accessibility refers to the removal of physical, technological, communication, and systemic barriers that limit participation in services and environments. Cultural humility is an ongoing process of self-reflection and learning through which counselors acknowledge the limits of their knowledge and seek to understand clients' lived experiences rather than assuming expertise. Ableism refers to attitudes, behaviors, and institutional practices that privilege nondisabled individuals while creating barriers and discrimination for people with disabilities. Deaf Culture refers to a linguistic and cultural community centered around shared experiences, values, and communication through sign language; many Deaf individuals do not view themselves as disabled but instead identify as members of a unique cultural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counseling experience extends beyond therapeutic techniques. It can be understood through five interconnected components: physical space, relational environment, internal frame, action model, and systemic context. When counseling individuals with disabilities, a breakdown in any of these areas can negatively affect treatment outcomes.
Visual description: Figure 1, The Five Components of the Clinical Counseling Experience: a wheel with the client at the center and five segments around it — Physical Space (the setting), Relational Environment (the human interactivity), Internal Frame (the rules and contract), Action Model (the counseling work), and Systemic Context (the outside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space encompasses the counseling environment itself, including accessibility, comfort, privacy, lighting, seating arrangements, and sensory considerations. The relational environment refers to the quality of the therapeutic relationship, where empathy, congruence, and unconditional positive regard remain essential. The internal frame consists of the structure and boundaries that guide counseling, including appointment schedules, confidentiality, fees, cancellation policies, and treatment planning procedures. The action model involves the techniques, interventions, and therapeutic strategies used to promote change. The systemic context includes family systems, schools, workplaces, healthcare environments, religious communities, and broader social structures.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multicultural counseling, disability should be considered an important aspect of human diversity rather than solely a medical condition. Individuals with disabilities often navigate multiple identities simultaneously, including race, ethnicity, religion, language, gender, sexual orientation, and socioeconomic status. A client may identify as Black, Deaf, Christian, female, immigrant, and disabled at the same time. These identities cannot be separated during counseling because they shape the client's worldview and experiences.
Visual description: Figure 2, Intersection of Disability and Multicultural Identity: a wheel with the individual with a disability at the center, surrounded by six segments — Race / Ethnicity, Culture / Religion, Language, Socioeconomic Status, Family Systems, and Gender.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cultures may attach different meanings to disability. Some communities view disability through medical frameworks, while others interpret disability through spiritual, religious, or family-centered perspectives. Disability may be viewed as a test of faith, a blessing, a challenge, or a family responsibility. A disabled person of color may encounter racism within disability advocacy spaces while also experiencing ableism within their cultural community. Western counseling models often emphasize autonomy and independence, but many cultural groups embrace collectivist values in which caregiving responsibilities are shared among family and community members.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Accessibility should be viewed as a core counseling competency rather than merely an accommodation. Technology can significantly improve counseling access and participation for individuals with disabilities. Telehealth services can reduce transportation barriers and increase access to treatment. Additional supports include screen readers, speech-to-text applications, text-to-speech software, captioning systems, adaptive devices, and alternative communication technologies.
Visual description: Figure 3, Counselor Enhancement Model: a five-step flow in which Accessibility leads to Technology, then Cultural Humility, then Advocacy, resulting in Improved Counseling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 field experience at the Center for Accessibility at DC Public Library, the manager emphasized the importance of communication access for Deaf individuals, including language-line services with ASL video capabilities. Such systems allow Deaf individuals who communicate in various spoken languages to access services through video interpretation without relying exclusively on in-person interpreters. Many Deaf individuals do not consider themselves disabled; rather, they identify as members of Deaf culture. For clients with profound visual impairment, space acclimation may include learning office layouts, hallway routes, restroom locations, and entrances and exits, which can reduce anxiety, increase independence, and improve comfort within the counseling environment.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 the most important skill counselors can develop when working with individuals with disabilities is cultural humility. Cultural humility differs from cultural competence because it acknowledges that counselors can never become complete experts on another person's cultural identity or lived experience. Instead, counselors engage in continuous self-reflection while approaching clients with openness, curiosity, and respect. Counselors should avoid imposing labels or interpretations and instead allow clients to define their own experiences.
Visual description: Figure 4, Cultural Humility as a Clinical Responsibility: a six-step flow — Cultural Humility, Self-Reflection, Active Listening, Client as the Expert, Collaborative Care, and Client Empowerment.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Multicultural Disability Counseling Matrix brings these ideas together: the counseling experience, multicultural understanding, cultural humility, and accessibility, which lead through advocacy to client empowerment. The application of the counseling framework to both case examples is summarized in Appendix B.
Visual description: Figure 5, Multicultural Disability Counseling Matrix: a layered framework in which Counseling Experience, Multicultural Understanding, Cultural Humility, and Accessibility lead through Advocacy to Client Empowerment.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Pseudonym used to protect confidentiality. Melvin is an adult male who is completely deaf and communicates primarily through sign language. Melvin reported diagnoses of Autism Spectrum Disorder and Major Depressive Disorder, Recurrent, Severe. He stated that he takes his prescribed medications consistently and reported satisfaction with many aspects of his life. When discussing goals, Melvin expressed a desire for greater social connection outside of his Psychiatric Rehabilitation Program. He particularly enjoyed dining out and wanted to develop friendships and social opportunities beyond his existing support network, and he described a strong interest in painting and sketching. Although Melvin was deaf, his primary concern involved social connection rather than hearing impairment.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Pseudonym used to protect confidentiality. Shirley is an adult female with total blindness who presented for counseling accompanied by her husband. Although she initially appeared anxious about entering an unfamiliar environment, she quickly became engaged in conversation, and they shared several moments of humor while getting acquainted. Shirley carried a diagnosis of Bipolar Disorder, Unspecified, but reported no significant mood fluctuations and stated that she consistently takes her medication. She described enjoying time with her children and grandchildren, listening to music, and maintaining regular housekeeping responsibilities. She expressed little interest in learning Braille and preferred methods that had become familiar and comfortable to her. Because she depended on her husband for transportation, attending in-person appointments presented challenges, so they agreed to transition counseling services to telephone sessions.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both clients experienced disability, their counseling needs differed considerably. Melvin's case highlighted communication access, Deaf culture, and social connection, whereas Shirley's case emphasized orientation, transportation, environmental familiarity, and privacy concerns during telephone counseling.
Visual description: Table B1 compares Melvin (Deaf Client) and Shirley (Blind Client) across five clinical dimensions. Physical Space: interpreter access and communication accommodations versus orientation and navigation assistance. Relational Environment: respect for Deaf Culture and communication preferences versus building trust while supporting autonomy. Internal Frame: flexible scheduling needs versus telephone-session accommodations. Action Model: interpreter-supported counseling and visual communication versus audio-based counseling interventions. Systemic Context: social inclusion and community engagement versus transportation dependence and environmental accessibility.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interest in individuals with disabilities developed through both practicum and community experiences. During practicum, I counseled one client who was profoundly deaf and another client who was completely blind. These experiences increased my awareness of the communication, accessibility, and environmental barriers that may affect counseling participation. My field experience and interview with the manager of the Center for Accessibility at DC Public Library broadened my understanding of disability from both accessibility and multicultural perspectives, and challenged assumptions regarding disability.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counseling for individuals with disabilities requires more than knowledge of diagnoses or accommodations. The experiences of Melvin and Shirley illustrate that accessibility is not a one-size-fits-all concept; what benefits one client may not address the needs of another. Consequently, counselors must combine accessibility, flexibility, technology, advocacy, and cultural humility to create supportive counseling environments. Ultimately, the goal is not for counselors to become experts on every disability, but to develop the humility, awareness, and willingness to learn from clients' lived experiences.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one: how can counselors unintentionally create barriers for clients with disabilities? Question two: how might a client's culture shape the meaning of disability? Question three: how can counselors practice cultural humility rather than assuming expertise? Question four: what accommodations or technologies could improve access in your setting?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for this presentation are listed on screen in APA format.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attention. I welcome your questions and comments. Thank you to Dr. Cooke and to CNSL 513, Cultural Diversity and Multicultural Counseling.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61F"/>
        </a:solidFill>
      </p:bgPr>
    </p:bg>
    <p:spTree>
      <p:nvGrpSpPr>
        <p:cNvPr id="1" name=""/>
        <p:cNvGrpSpPr/>
        <p:nvPr/>
      </p:nvGrpSpPr>
      <p:grpSpPr>
        <a:xfrm>
          <a:off x="0" y="0"/>
          <a:ext cx="0" cy="0"/>
          <a:chOff x="0" y="0"/>
          <a:chExt cx="0" cy="0"/>
        </a:xfrm>
      </p:grpSpPr>
      <p:sp>
        <p:nvSpPr>
          <p:cNvPr id="3" name="Shape 0"/>
          <p:cNvSpPr/>
          <p:nvPr/>
        </p:nvSpPr>
        <p:spPr>
          <a:xfrm>
            <a:off x="548640" y="1097280"/>
            <a:ext cx="164592" cy="2011680"/>
          </a:xfrm>
          <a:prstGeom prst="rect">
            <a:avLst/>
          </a:prstGeom>
          <a:solidFill>
            <a:srgbClr val="FFD23F"/>
          </a:solidFill>
          <a:ln/>
        </p:spPr>
      </p:sp>
      <p:sp>
        <p:nvSpPr>
          <p:cNvPr id="4" name="Text 1"/>
          <p:cNvSpPr/>
          <p:nvPr/>
        </p:nvSpPr>
        <p:spPr>
          <a:xfrm>
            <a:off x="914400" y="914400"/>
            <a:ext cx="10515600" cy="1463040"/>
          </a:xfrm>
          <a:prstGeom prst="rect">
            <a:avLst/>
          </a:prstGeom>
          <a:noFill/>
          <a:ln/>
        </p:spPr>
        <p:txBody>
          <a:bodyPr wrap="square" rtlCol="0" anchor="t"/>
          <a:lstStyle/>
          <a:p>
            <a:pPr indent="0" marL="0">
              <a:buNone/>
            </a:pPr>
            <a:r>
              <a:rPr lang="en-US" sz="4000" b="1" dirty="0">
                <a:solidFill>
                  <a:srgbClr val="FFFFFF"/>
                </a:solidFill>
                <a:latin typeface="Verdana" pitchFamily="34" charset="0"/>
                <a:ea typeface="Verdana" pitchFamily="34" charset="-122"/>
                <a:cs typeface="Verdana" pitchFamily="34" charset="-120"/>
              </a:rPr>
              <a:t>Counseling Individuals with Disabilities</a:t>
            </a:r>
            <a:endParaRPr lang="en-US" sz="4000" dirty="0"/>
          </a:p>
        </p:txBody>
      </p:sp>
      <p:sp>
        <p:nvSpPr>
          <p:cNvPr id="5" name="Text 2"/>
          <p:cNvSpPr/>
          <p:nvPr/>
        </p:nvSpPr>
        <p:spPr>
          <a:xfrm>
            <a:off x="914400" y="2560320"/>
            <a:ext cx="10515600" cy="3657600"/>
          </a:xfrm>
          <a:prstGeom prst="rect">
            <a:avLst/>
          </a:prstGeom>
          <a:noFill/>
          <a:ln/>
        </p:spPr>
        <p:txBody>
          <a:bodyPr wrap="square" rtlCol="0" anchor="t">
            <a:normAutofit/>
          </a:bodyPr>
          <a:lstStyle/>
          <a:p>
            <a:pPr indent="0" marL="0">
              <a:buNone/>
            </a:pPr>
            <a:r>
              <a:rPr lang="en-US" sz="1800" dirty="0">
                <a:solidFill>
                  <a:srgbClr val="E8E8EE"/>
                </a:solidFill>
                <a:latin typeface="Verdana" pitchFamily="34" charset="0"/>
                <a:ea typeface="Verdana" pitchFamily="34" charset="-122"/>
                <a:cs typeface="Verdana" pitchFamily="34" charset="-120"/>
              </a:rPr>
              <a:t>Multicultural Considerations, Accessibility, and Enhancing the Clinical Counseling Experience</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Alicea Peyton</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University of the District of Columbia</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CNSL 513: Cultural Diversity &amp; Multicultural Counseling</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Dr. Benson G. Cooke</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November 2026</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INTRODUCTION</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Disability, Culture, and Counseling</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2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200" b="1" dirty="0">
                <a:solidFill>
                  <a:srgbClr val="8A6A00"/>
                </a:solidFill>
                <a:latin typeface="Verdana" pitchFamily="34" charset="0"/>
                <a:ea typeface="Verdana" pitchFamily="34" charset="-122"/>
                <a:cs typeface="Verdana" pitchFamily="34" charset="-120"/>
              </a:rPr>
              <a:t>Key idea: </a:t>
            </a:r>
            <a:pPr indent="0" marL="0">
              <a:spcAft>
                <a:spcPts val="600"/>
              </a:spcAft>
              <a:buNone/>
            </a:pPr>
            <a:r>
              <a:rPr lang="en-US" sz="2200" dirty="0">
                <a:solidFill>
                  <a:srgbClr val="1B1D27"/>
                </a:solidFill>
                <a:latin typeface="Verdana" pitchFamily="34" charset="0"/>
                <a:ea typeface="Verdana" pitchFamily="34" charset="-122"/>
                <a:cs typeface="Verdana" pitchFamily="34" charset="-120"/>
              </a:rPr>
              <a:t>Disability is shaped not only by individual impairments but also by environmental and societal barriers that influence participation and access (WHO, 2023).</a:t>
            </a:r>
            <a:endParaRPr lang="en-US" sz="2200" dirty="0"/>
          </a:p>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This paper explores three dimensions</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The core components that shape the general clinical counseling experience</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Multicultural considerations relevant to individuals with disabilities who seek clinical or rehabilitation counseling services</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The role of accessibility, technology, and cultural humility in enhancing the counseling experience</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DEFINITION OF TERMS</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Definition of Terms</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3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Disability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A physical, sensory, cognitive, developmental, psychiatric, or neurological condition that may affect how individuals interact with their environments (WHO, 2023).</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Accessibility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The removal of physical, technological, communication, and systemic barriers that limit participation in services and environments.</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Cultural Humility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An ongoing process of self-reflection and learning through which counselors acknowledge the limits of their knowledge and seek to understand clients' lived experiences rather than assuming expertise (Sue et al., 2022).</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Ableism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Attitudes, behaviors, and institutional practices that privilege nondisabled individuals while creating barriers and discrimination for people with disabilities.</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Deaf Culture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A linguistic and cultural community centered around shared experiences, values, and communication through sign language. Many Deaf individuals do not view themselves as disabled but instead identify as members of a unique cultural group.</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FIGURE 1</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The Five Components of the Clinical Counseling Experience</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4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Client</a:t>
            </a:r>
            <a:endParaRPr lang="en-US" sz="2200" dirty="0"/>
          </a:p>
          <a:p>
            <a:pPr indent="0" marL="0">
              <a:spcAft>
                <a:spcPts val="600"/>
              </a:spcAft>
              <a:buNone/>
            </a:pPr>
            <a:r>
              <a:rPr lang="en-US" sz="2000" dirty="0">
                <a:solidFill>
                  <a:srgbClr val="1B1D27"/>
                </a:solidFill>
                <a:latin typeface="Verdana" pitchFamily="34" charset="0"/>
                <a:ea typeface="Verdana" pitchFamily="34" charset="-122"/>
                <a:cs typeface="Verdana" pitchFamily="34" charset="-120"/>
              </a:rPr>
              <a:t>1. Physical Space</a:t>
            </a:r>
            <a:endParaRPr lang="en-US" sz="2200" dirty="0"/>
          </a:p>
          <a:p>
            <a:pPr indent="0" marL="0">
              <a:spcAft>
                <a:spcPts val="600"/>
              </a:spcAft>
              <a:buNone/>
            </a:pPr>
            <a:r>
              <a:rPr lang="en-US" sz="2000" dirty="0">
                <a:solidFill>
                  <a:srgbClr val="1B1D27"/>
                </a:solidFill>
                <a:latin typeface="Verdana" pitchFamily="34" charset="0"/>
                <a:ea typeface="Verdana" pitchFamily="34" charset="-122"/>
                <a:cs typeface="Verdana" pitchFamily="34" charset="-120"/>
              </a:rPr>
              <a:t>2. Relational Environment</a:t>
            </a:r>
            <a:endParaRPr lang="en-US" sz="2200" dirty="0"/>
          </a:p>
          <a:p>
            <a:pPr indent="0" marL="0">
              <a:spcAft>
                <a:spcPts val="600"/>
              </a:spcAft>
              <a:buNone/>
            </a:pPr>
            <a:r>
              <a:rPr lang="en-US" sz="2000" dirty="0">
                <a:solidFill>
                  <a:srgbClr val="1B1D27"/>
                </a:solidFill>
                <a:latin typeface="Verdana" pitchFamily="34" charset="0"/>
                <a:ea typeface="Verdana" pitchFamily="34" charset="-122"/>
                <a:cs typeface="Verdana" pitchFamily="34" charset="-120"/>
              </a:rPr>
              <a:t>3. Internal Frame</a:t>
            </a:r>
            <a:endParaRPr lang="en-US" sz="2200" dirty="0"/>
          </a:p>
          <a:p>
            <a:pPr indent="0" marL="0">
              <a:spcAft>
                <a:spcPts val="600"/>
              </a:spcAft>
              <a:buNone/>
            </a:pPr>
            <a:r>
              <a:rPr lang="en-US" sz="2000" dirty="0">
                <a:solidFill>
                  <a:srgbClr val="1B1D27"/>
                </a:solidFill>
                <a:latin typeface="Verdana" pitchFamily="34" charset="0"/>
                <a:ea typeface="Verdana" pitchFamily="34" charset="-122"/>
                <a:cs typeface="Verdana" pitchFamily="34" charset="-120"/>
              </a:rPr>
              <a:t>4. Action Model</a:t>
            </a:r>
            <a:endParaRPr lang="en-US" sz="2200" dirty="0"/>
          </a:p>
          <a:p>
            <a:pPr indent="0" marL="0">
              <a:spcAft>
                <a:spcPts val="600"/>
              </a:spcAft>
              <a:buNone/>
            </a:pPr>
            <a:r>
              <a:rPr lang="en-US" sz="2000" dirty="0">
                <a:solidFill>
                  <a:srgbClr val="1B1D27"/>
                </a:solidFill>
                <a:latin typeface="Verdana" pitchFamily="34" charset="0"/>
                <a:ea typeface="Verdana" pitchFamily="34" charset="-122"/>
                <a:cs typeface="Verdana" pitchFamily="34" charset="-120"/>
              </a:rPr>
              <a:t>5. Systemic Context</a:t>
            </a:r>
            <a:endParaRPr lang="en-US" sz="2200" dirty="0"/>
          </a:p>
          <a:p>
            <a:pPr indent="0" marL="0">
              <a:spcAft>
                <a:spcPts val="600"/>
              </a:spcAft>
              <a:buNone/>
            </a:pPr>
            <a:r>
              <a:rPr lang="en-US" sz="2200" dirty="0">
                <a:solidFill>
                  <a:srgbClr val="1B1D27"/>
                </a:solidFill>
                <a:latin typeface="Verdana" pitchFamily="34" charset="0"/>
                <a:ea typeface="Verdana" pitchFamily="34" charset="-122"/>
                <a:cs typeface="Verdana" pitchFamily="34" charset="-120"/>
              </a:rPr>
              <a:t>The counseling experience extends beyond therapeutic techniques, understood through five interconnected components.</a:t>
            </a:r>
            <a:endParaRPr 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FIGURE 1 · COMPONENTS</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The Five Components Defined</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5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Physical Space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The counseling environment itself: accessibility, comfort, privacy, lighting, seating arrangements, and sensory considerations.</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Relational Environment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The quality of the therapeutic relationship: empathy, congruence, and unconditional positive regard (Rogers, 1957).</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Internal Frame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The structure and boundaries that guide counseling: appointment schedules, confidentiality, fees, cancellation policies, and treatment planning procedures.</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Action Model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The techniques, interventions, and therapeutic strategies used to promote change, adapted to clients' sensory, cognitive, communication, and cultural preferences (Sue et al., 2022).</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Systemic Context — </a:t>
            </a:r>
            <a:pPr indent="0" marL="0">
              <a:spcAft>
                <a:spcPts val="600"/>
              </a:spcAft>
              <a:buNone/>
            </a:pPr>
            <a:r>
              <a:rPr lang="en-US" sz="1700" dirty="0">
                <a:solidFill>
                  <a:srgbClr val="1B1D27"/>
                </a:solidFill>
                <a:latin typeface="Verdana" pitchFamily="34" charset="0"/>
                <a:ea typeface="Verdana" pitchFamily="34" charset="-122"/>
                <a:cs typeface="Verdana" pitchFamily="34" charset="-120"/>
              </a:rPr>
              <a:t>Family systems, schools, workplaces, healthcare environments, religious communities, and broader social structures (Oliver, 2013).</a:t>
            </a:r>
            <a:endParaRPr lang="en-US" sz="1800" dirty="0"/>
          </a:p>
          <a:p>
            <a:pPr indent="0" marL="0">
              <a:spcAft>
                <a:spcPts val="600"/>
              </a:spcAft>
              <a:buNone/>
            </a:pPr>
            <a:r>
              <a:rPr lang="en-US" sz="1800" b="1" dirty="0">
                <a:solidFill>
                  <a:srgbClr val="8A6A00"/>
                </a:solidFill>
                <a:latin typeface="Verdana" pitchFamily="34" charset="0"/>
                <a:ea typeface="Verdana" pitchFamily="34" charset="-122"/>
                <a:cs typeface="Verdana" pitchFamily="34" charset="-120"/>
              </a:rPr>
              <a:t>Clinical point: </a:t>
            </a:r>
            <a:pPr indent="0" marL="0">
              <a:spcAft>
                <a:spcPts val="600"/>
              </a:spcAft>
              <a:buNone/>
            </a:pPr>
            <a:r>
              <a:rPr lang="en-US" sz="1800" dirty="0">
                <a:solidFill>
                  <a:srgbClr val="1B1D27"/>
                </a:solidFill>
                <a:latin typeface="Verdana" pitchFamily="34" charset="0"/>
                <a:ea typeface="Verdana" pitchFamily="34" charset="-122"/>
                <a:cs typeface="Verdana" pitchFamily="34" charset="-120"/>
              </a:rPr>
              <a:t>Accessibility should be viewed as a clinical responsibility rather than merely a legal obligation (WHO, 2023).</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FIGURE 2</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Disability as a Multicultural Identity</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6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Individual with a Disability</a:t>
            </a:r>
            <a:endParaRPr lang="en-US" sz="18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1. Race / Ethnicity</a:t>
            </a:r>
            <a:endParaRPr lang="en-US" sz="18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2. Culture / Religion</a:t>
            </a:r>
            <a:endParaRPr lang="en-US" sz="18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3. Language</a:t>
            </a:r>
            <a:endParaRPr lang="en-US" sz="18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4. Socioeconomic Status</a:t>
            </a:r>
            <a:endParaRPr lang="en-US" sz="18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5. Family Systems</a:t>
            </a:r>
            <a:endParaRPr lang="en-US" sz="18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6. Gender</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Intersecting identities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Race and ethnicity</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Culture and religion</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Language</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Socioeconomic status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Family systems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Gender</a:t>
            </a:r>
            <a:endParaRPr lang="en-US" sz="1800" dirty="0"/>
          </a:p>
          <a:p>
            <a:pPr indent="0" marL="0">
              <a:spcAft>
                <a:spcPts val="600"/>
              </a:spcAft>
              <a:buNone/>
            </a:pPr>
            <a:r>
              <a:rPr lang="en-US" sz="1800" i="1" dirty="0">
                <a:solidFill>
                  <a:srgbClr val="1B1D27"/>
                </a:solidFill>
                <a:latin typeface="Verdana" pitchFamily="34" charset="0"/>
                <a:ea typeface="Verdana" pitchFamily="34" charset="-122"/>
                <a:cs typeface="Verdana" pitchFamily="34" charset="-120"/>
              </a:rPr>
              <a:t>“A client may identify as Black, Deaf, Christian, female, immigrant, and disabled at the same time.”</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MULTICULTURAL CONSIDERATIONS</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Cultural Interpretations, the Double Outsider, and Family Systems</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7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Cultural interpretations of disability</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Some communities view disability through medical frameworks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Others interpret disability through spiritual, religious, or family-centered perspectives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A test of faith, a blessing, a challenge, or a family responsibility</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Explore how clients understand their experiences within their cultural context (Sue et al., 2022)</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The double outsider experience</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Racism within disability advocacy spaces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Ableism within their cultural community</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Language, immigration status, socioeconomic disadvantage, or religious discrimination alongside disability-related challenges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Counseling may become one of the few environments where clients feel accepted across all aspects of their identity (APA, 2017)</a:t>
            </a:r>
            <a:endParaRPr lang="en-US" sz="1800" dirty="0"/>
          </a:p>
          <a:p>
            <a:pPr indent="0" marL="0">
              <a:spcAft>
                <a:spcPts val="600"/>
              </a:spcAft>
              <a:buNone/>
            </a:pPr>
            <a:r>
              <a:rPr lang="en-US" sz="1800" b="1" dirty="0">
                <a:solidFill>
                  <a:srgbClr val="8A6A00"/>
                </a:solidFill>
                <a:latin typeface="Verdana" pitchFamily="34" charset="0"/>
                <a:ea typeface="Verdana" pitchFamily="34" charset="-122"/>
                <a:cs typeface="Verdana" pitchFamily="34" charset="-120"/>
              </a:rPr>
              <a:t>Family systems and collectivist values: </a:t>
            </a:r>
            <a:pPr indent="0" marL="0">
              <a:spcAft>
                <a:spcPts val="600"/>
              </a:spcAft>
              <a:buNone/>
            </a:pPr>
            <a:r>
              <a:rPr lang="en-US" sz="1800" dirty="0">
                <a:solidFill>
                  <a:srgbClr val="1B1D27"/>
                </a:solidFill>
                <a:latin typeface="Verdana" pitchFamily="34" charset="0"/>
                <a:ea typeface="Verdana" pitchFamily="34" charset="-122"/>
                <a:cs typeface="Verdana" pitchFamily="34" charset="-120"/>
              </a:rPr>
              <a:t>Counselors should avoid assuming that independent living is every client's desired outcome. Family interdependence may be viewed as a source of strength rather than evidence of dependency.</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FIGURE 3</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Enhancing the Counseling Experience Through Accessibility and Technology</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8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Counselor Enhancement Model</a:t>
            </a:r>
            <a:endParaRPr lang="en-US" sz="1800" dirty="0"/>
          </a:p>
          <a:p>
            <a:pPr indent="0" marL="0">
              <a:spcAft>
                <a:spcPts val="600"/>
              </a:spcAft>
              <a:buNone/>
            </a:pPr>
            <a:r>
              <a:rPr lang="en-US" sz="1700" dirty="0">
                <a:solidFill>
                  <a:srgbClr val="1B1D27"/>
                </a:solidFill>
                <a:latin typeface="Verdana" pitchFamily="34" charset="0"/>
                <a:ea typeface="Verdana" pitchFamily="34" charset="-122"/>
                <a:cs typeface="Verdana" pitchFamily="34" charset="-120"/>
              </a:rPr>
              <a:t>1. Accessibility   →   2. Technology   →   3. Cultural Humility   →   4. Advocacy   →   5. Improved Counseling Outcomes</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Technology supports (WHO, 2023)</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Telehealth services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Screen readers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Speech-to-text applications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Text-to-speech software</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Captioning systems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Adaptive devices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Alternative communication technologies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FIELD EXPERIENCE</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Center for Accessibility, DC Public Library</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9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Communication access for Deaf individuals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Language-line services with ASL video capabilities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Video interpretation without relying exclusively on in-person interpreters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Many Deaf individuals do not consider themselves disabled; they identify as members of Deaf culture</a:t>
            </a:r>
            <a:endParaRPr lang="en-US" sz="2200" dirty="0"/>
          </a:p>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Space acclimation for profound visual impairment</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Office layouts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Hallway routes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Restroom locations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Entrances and exits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Reduces anxiety, increases independence, and improves comfort</a:t>
            </a:r>
            <a:endParaRPr lang="en-US"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FIGURE 4</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Cultural Humility as a Clinical Responsibility</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10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100" dirty="0">
                <a:solidFill>
                  <a:srgbClr val="1B1D27"/>
                </a:solidFill>
                <a:latin typeface="Verdana" pitchFamily="34" charset="0"/>
                <a:ea typeface="Verdana" pitchFamily="34" charset="-122"/>
                <a:cs typeface="Verdana" pitchFamily="34" charset="-120"/>
              </a:rPr>
              <a:t>1. Cultural Humility   →   2. Self-Reflection   →   3. Active Listening   →   4. Client as the Expert   →   5. Collaborative Care   →   6. Client Empowerment</a:t>
            </a:r>
            <a:endParaRPr lang="en-US" sz="2100" dirty="0"/>
          </a:p>
          <a:p>
            <a:pPr indent="0" marL="0">
              <a:spcAft>
                <a:spcPts val="600"/>
              </a:spcAft>
              <a:buNone/>
            </a:pPr>
            <a:r>
              <a:rPr lang="en-US" sz="2200" b="1" dirty="0">
                <a:solidFill>
                  <a:srgbClr val="8A6A00"/>
                </a:solidFill>
                <a:latin typeface="Verdana" pitchFamily="34" charset="0"/>
                <a:ea typeface="Verdana" pitchFamily="34" charset="-122"/>
                <a:cs typeface="Verdana" pitchFamily="34" charset="-120"/>
              </a:rPr>
              <a:t>Humility vs. competence: </a:t>
            </a:r>
            <a:pPr indent="0" marL="0">
              <a:spcAft>
                <a:spcPts val="600"/>
              </a:spcAft>
              <a:buNone/>
            </a:pPr>
            <a:r>
              <a:rPr lang="en-US" sz="2200" dirty="0">
                <a:solidFill>
                  <a:srgbClr val="1B1D27"/>
                </a:solidFill>
                <a:latin typeface="Verdana" pitchFamily="34" charset="0"/>
                <a:ea typeface="Verdana" pitchFamily="34" charset="-122"/>
                <a:cs typeface="Verdana" pitchFamily="34" charset="-120"/>
              </a:rPr>
              <a:t>Cultural humility differs from cultural competence because it acknowledges that counselors can never become complete experts on another person's cultural identity or lived experience (Sue et al., 2022).</a:t>
            </a:r>
            <a:endParaRPr lang="en-US" sz="2100" dirty="0"/>
          </a:p>
          <a:p>
            <a:pPr indent="0" marL="0">
              <a:spcAft>
                <a:spcPts val="600"/>
              </a:spcAft>
              <a:buNone/>
            </a:pPr>
            <a:r>
              <a:rPr lang="en-US" sz="2200" dirty="0">
                <a:solidFill>
                  <a:srgbClr val="1B1D27"/>
                </a:solidFill>
                <a:latin typeface="Verdana" pitchFamily="34" charset="0"/>
                <a:ea typeface="Verdana" pitchFamily="34" charset="-122"/>
                <a:cs typeface="Verdana" pitchFamily="34" charset="-120"/>
              </a:rPr>
              <a:t>Counselors should avoid imposing labels or interpretations and instead allow clients to define their own experiences.</a:t>
            </a:r>
            <a:endParaRPr lang="en-US" sz="2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FIGURE 5</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Multicultural Disability Counseling Matrix</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11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100" dirty="0">
                <a:solidFill>
                  <a:srgbClr val="1B1D27"/>
                </a:solidFill>
                <a:latin typeface="Verdana" pitchFamily="34" charset="0"/>
                <a:ea typeface="Verdana" pitchFamily="34" charset="-122"/>
                <a:cs typeface="Verdana" pitchFamily="34" charset="-120"/>
              </a:rPr>
              <a:t>1. Counseling Experience   →   2. Multicultural Understanding   →   3. Cultural Humility   →   4. Accessibility   →   5. Advocacy   →   6. Client Empowerment</a:t>
            </a:r>
            <a:endParaRPr lang="en-US" sz="2100" dirty="0"/>
          </a:p>
          <a:p>
            <a:pPr indent="0" marL="0">
              <a:spcAft>
                <a:spcPts val="600"/>
              </a:spcAft>
              <a:buNone/>
            </a:pPr>
            <a:r>
              <a:rPr lang="en-US" sz="2200" dirty="0">
                <a:solidFill>
                  <a:srgbClr val="1B1D27"/>
                </a:solidFill>
                <a:latin typeface="Verdana" pitchFamily="34" charset="0"/>
                <a:ea typeface="Verdana" pitchFamily="34" charset="-122"/>
                <a:cs typeface="Verdana" pitchFamily="34" charset="-120"/>
              </a:rPr>
              <a:t>Applied to two practicum case studies on the following slides.</a:t>
            </a:r>
            <a:endParaRPr lang="en-US" sz="2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CASE STUDY 1 · FIGURE 6</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Melvin (Deaf Client)</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12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Counseling considerations</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Deaf Culture and Identity</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Communication Access and Interpreter Use</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Social Connection and Community Building</a:t>
            </a:r>
            <a:endParaRPr lang="en-US" sz="1800" dirty="0"/>
          </a:p>
          <a:p>
            <a:pPr marL="342900" indent="-342900">
              <a:spcAft>
                <a:spcPts val="600"/>
              </a:spcAft>
              <a:buSzPct val="100000"/>
              <a:buChar char="•"/>
            </a:pPr>
            <a:r>
              <a:rPr lang="en-US" sz="1800" dirty="0">
                <a:solidFill>
                  <a:srgbClr val="1B1D27"/>
                </a:solidFill>
                <a:latin typeface="Verdana" pitchFamily="34" charset="0"/>
                <a:ea typeface="Verdana" pitchFamily="34" charset="-122"/>
                <a:cs typeface="Verdana" pitchFamily="34" charset="-120"/>
              </a:rPr>
              <a:t>Flexible Scheduling and Service Delivery</a:t>
            </a:r>
            <a:endParaRPr lang="en-US" sz="1800" dirty="0"/>
          </a:p>
          <a:p>
            <a:pPr indent="0" marL="0">
              <a:spcAft>
                <a:spcPts val="600"/>
              </a:spcAft>
              <a:buNone/>
            </a:pPr>
            <a:r>
              <a:rPr lang="en-US" sz="1800" b="1" dirty="0">
                <a:solidFill>
                  <a:srgbClr val="1B1D27"/>
                </a:solidFill>
                <a:latin typeface="Verdana" pitchFamily="34" charset="0"/>
                <a:ea typeface="Verdana" pitchFamily="34" charset="-122"/>
                <a:cs typeface="Verdana" pitchFamily="34" charset="-120"/>
              </a:rPr>
              <a:t>Clinical considerations for the counselor</a:t>
            </a:r>
            <a:endParaRPr lang="en-US" sz="1800" dirty="0"/>
          </a:p>
          <a:p>
            <a:pPr marL="342900" indent="-342900">
              <a:spcAft>
                <a:spcPts val="600"/>
              </a:spcAft>
              <a:buSzPct val="100000"/>
              <a:buFont typeface="+mj-lt"/>
              <a:buAutoNum type="arabicPeriod" startAt="1"/>
            </a:pPr>
            <a:r>
              <a:rPr lang="en-US" sz="1800" dirty="0">
                <a:solidFill>
                  <a:srgbClr val="1B1D27"/>
                </a:solidFill>
                <a:latin typeface="Verdana" pitchFamily="34" charset="0"/>
                <a:ea typeface="Verdana" pitchFamily="34" charset="-122"/>
                <a:cs typeface="Verdana" pitchFamily="34" charset="-120"/>
              </a:rPr>
              <a:t>Recognize Deaf Culture as an identity rather than automatically framing deafness as a disability</a:t>
            </a:r>
            <a:endParaRPr lang="en-US" sz="1800" dirty="0"/>
          </a:p>
          <a:p>
            <a:pPr marL="342900" indent="-342900">
              <a:spcAft>
                <a:spcPts val="600"/>
              </a:spcAft>
              <a:buSzPct val="100000"/>
              <a:buFont typeface="+mj-lt"/>
              <a:buAutoNum type="arabicPeriod" startAt="1"/>
            </a:pPr>
            <a:r>
              <a:rPr lang="en-US" sz="1800" dirty="0">
                <a:solidFill>
                  <a:srgbClr val="1B1D27"/>
                </a:solidFill>
                <a:latin typeface="Verdana" pitchFamily="34" charset="0"/>
                <a:ea typeface="Verdana" pitchFamily="34" charset="-122"/>
                <a:cs typeface="Verdana" pitchFamily="34" charset="-120"/>
              </a:rPr>
              <a:t>Evaluate communication effectiveness beyond interpreter access</a:t>
            </a:r>
            <a:endParaRPr lang="en-US" sz="1800" dirty="0"/>
          </a:p>
          <a:p>
            <a:pPr marL="342900" indent="-342900">
              <a:spcAft>
                <a:spcPts val="600"/>
              </a:spcAft>
              <a:buSzPct val="100000"/>
              <a:buFont typeface="+mj-lt"/>
              <a:buAutoNum type="arabicPeriod" startAt="1"/>
            </a:pPr>
            <a:r>
              <a:rPr lang="en-US" sz="1800" dirty="0">
                <a:solidFill>
                  <a:srgbClr val="1B1D27"/>
                </a:solidFill>
                <a:latin typeface="Verdana" pitchFamily="34" charset="0"/>
                <a:ea typeface="Verdana" pitchFamily="34" charset="-122"/>
                <a:cs typeface="Verdana" pitchFamily="34" charset="-120"/>
              </a:rPr>
              <a:t>Focus on the client's stated goals rather than assumptions about disability</a:t>
            </a:r>
            <a:endParaRPr lang="en-US" sz="1800" dirty="0"/>
          </a:p>
          <a:p>
            <a:pPr marL="342900" indent="-342900">
              <a:spcAft>
                <a:spcPts val="600"/>
              </a:spcAft>
              <a:buSzPct val="100000"/>
              <a:buFont typeface="+mj-lt"/>
              <a:buAutoNum type="arabicPeriod" startAt="1"/>
            </a:pPr>
            <a:r>
              <a:rPr lang="en-US" sz="1800" dirty="0">
                <a:solidFill>
                  <a:srgbClr val="1B1D27"/>
                </a:solidFill>
                <a:latin typeface="Verdana" pitchFamily="34" charset="0"/>
                <a:ea typeface="Verdana" pitchFamily="34" charset="-122"/>
                <a:cs typeface="Verdana" pitchFamily="34" charset="-120"/>
              </a:rPr>
              <a:t>Incorporate special interests, such as painting and sketching, into treatment planning when appropriate</a:t>
            </a:r>
            <a:endParaRPr lang="en-US" sz="1800" dirty="0"/>
          </a:p>
          <a:p>
            <a:pPr marL="342900" indent="-342900">
              <a:spcAft>
                <a:spcPts val="600"/>
              </a:spcAft>
              <a:buSzPct val="100000"/>
              <a:buFont typeface="+mj-lt"/>
              <a:buAutoNum type="arabicPeriod" startAt="1"/>
            </a:pPr>
            <a:r>
              <a:rPr lang="en-US" sz="1800" dirty="0">
                <a:solidFill>
                  <a:srgbClr val="1B1D27"/>
                </a:solidFill>
                <a:latin typeface="Verdana" pitchFamily="34" charset="0"/>
                <a:ea typeface="Verdana" pitchFamily="34" charset="-122"/>
                <a:cs typeface="Verdana" pitchFamily="34" charset="-120"/>
              </a:rPr>
              <a:t>Consider flexibility in scheduling and service delivery due to fluctuating availability and support needs</a:t>
            </a:r>
            <a:endParaRPr lang="en-US" sz="1800" dirty="0"/>
          </a:p>
          <a:p>
            <a:pPr indent="0" marL="0">
              <a:spcAft>
                <a:spcPts val="600"/>
              </a:spcAft>
              <a:buNone/>
            </a:pPr>
            <a:r>
              <a:rPr lang="en-US" sz="1800" b="1" dirty="0">
                <a:solidFill>
                  <a:srgbClr val="8A6A00"/>
                </a:solidFill>
                <a:latin typeface="Verdana" pitchFamily="34" charset="0"/>
                <a:ea typeface="Verdana" pitchFamily="34" charset="-122"/>
                <a:cs typeface="Verdana" pitchFamily="34" charset="-120"/>
              </a:rPr>
              <a:t>Takeaway: </a:t>
            </a:r>
            <a:pPr indent="0" marL="0">
              <a:spcAft>
                <a:spcPts val="600"/>
              </a:spcAft>
              <a:buNone/>
            </a:pPr>
            <a:r>
              <a:rPr lang="en-US" sz="1800" dirty="0">
                <a:solidFill>
                  <a:srgbClr val="1B1D27"/>
                </a:solidFill>
                <a:latin typeface="Verdana" pitchFamily="34" charset="0"/>
                <a:ea typeface="Verdana" pitchFamily="34" charset="-122"/>
                <a:cs typeface="Verdana" pitchFamily="34" charset="-120"/>
              </a:rPr>
              <a:t>Although Melvin was deaf, his primary concern involved social connection rather than hearing impairment.</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CASE STUDY 2 · FIGURE 7</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Shirley (Blind Client)</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13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Counseling considerations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Space Acclimation and Orientation</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Transportation and Access Barriers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Telephone Counseling and Privacy</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Independence, Autonomy, and Trust</a:t>
            </a:r>
            <a:endParaRPr lang="en-US" sz="2200" dirty="0"/>
          </a:p>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Clinical considerations for the counselor</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Allow opportunities for environmental orientation and space acclimation</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Assess transportation and access barriers early in treatment</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Avoid equating disability with dysfunction</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Explore privacy and safety concerns related to telephone counseling</a:t>
            </a:r>
            <a:endParaRPr lang="en-US" sz="2200" dirty="0"/>
          </a:p>
          <a:p>
            <a:pPr marL="342900" indent="-342900">
              <a:spcAft>
                <a:spcPts val="600"/>
              </a:spcAft>
              <a:buSzPct val="100000"/>
              <a:buFont typeface="+mj-lt"/>
              <a:buAutoNum type="arabicPeriod" startAt="1"/>
            </a:pPr>
            <a:r>
              <a:rPr lang="en-US" sz="2200" dirty="0">
                <a:solidFill>
                  <a:srgbClr val="1B1D27"/>
                </a:solidFill>
                <a:latin typeface="Verdana" pitchFamily="34" charset="0"/>
                <a:ea typeface="Verdana" pitchFamily="34" charset="-122"/>
                <a:cs typeface="Verdana" pitchFamily="34" charset="-120"/>
              </a:rPr>
              <a:t>Be mindful of assumptions regarding dependence and autonomy</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APPENDIX B · TABLE B1</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Application of the Clinical Counseling Matrix to Practice</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14 / 19</a:t>
            </a:r>
            <a:endParaRPr lang="en-US" sz="1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1325880"/>
          <a:ext cx="11247120" cy="914400"/>
        </p:xfrm>
        <a:graphic>
          <a:graphicData uri="http://schemas.openxmlformats.org/drawingml/2006/table">
            <a:tbl>
              <a:tblPr/>
              <a:tblGrid>
                <a:gridCol w="3749040"/>
                <a:gridCol w="3749040"/>
                <a:gridCol w="3749040"/>
              </a:tblGrid>
              <a:tr h="0">
                <a:tc>
                  <a:txBody>
                    <a:bodyPr/>
                    <a:lstStyle/>
                    <a:p>
                      <a:pPr indent="0" marL="0">
                        <a:buNone/>
                      </a:pPr>
                      <a:r>
                        <a:rPr lang="en-US" sz="1600" b="1" dirty="0">
                          <a:solidFill>
                            <a:srgbClr val="FFFFFF"/>
                          </a:solidFill>
                          <a:latin typeface="Verdana" pitchFamily="34" charset="0"/>
                          <a:ea typeface="Verdana" pitchFamily="34" charset="-122"/>
                          <a:cs typeface="Verdana" pitchFamily="34" charset="-120"/>
                        </a:rPr>
                        <a:t>Clinical Dimension</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14161F"/>
                    </a:solidFill>
                  </a:tcPr>
                </a:tc>
                <a:tc>
                  <a:txBody>
                    <a:bodyPr/>
                    <a:lstStyle/>
                    <a:p>
                      <a:pPr indent="0" marL="0">
                        <a:buNone/>
                      </a:pPr>
                      <a:r>
                        <a:rPr lang="en-US" sz="1600" b="1" dirty="0">
                          <a:solidFill>
                            <a:srgbClr val="FFFFFF"/>
                          </a:solidFill>
                          <a:latin typeface="Verdana" pitchFamily="34" charset="0"/>
                          <a:ea typeface="Verdana" pitchFamily="34" charset="-122"/>
                          <a:cs typeface="Verdana" pitchFamily="34" charset="-120"/>
                        </a:rPr>
                        <a:t>Melvin (Deaf Client)</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14161F"/>
                    </a:solidFill>
                  </a:tcPr>
                </a:tc>
                <a:tc>
                  <a:txBody>
                    <a:bodyPr/>
                    <a:lstStyle/>
                    <a:p>
                      <a:pPr indent="0" marL="0">
                        <a:buNone/>
                      </a:pPr>
                      <a:r>
                        <a:rPr lang="en-US" sz="1600" b="1" dirty="0">
                          <a:solidFill>
                            <a:srgbClr val="FFFFFF"/>
                          </a:solidFill>
                          <a:latin typeface="Verdana" pitchFamily="34" charset="0"/>
                          <a:ea typeface="Verdana" pitchFamily="34" charset="-122"/>
                          <a:cs typeface="Verdana" pitchFamily="34" charset="-120"/>
                        </a:rPr>
                        <a:t>Shirley (Blind Client)</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14161F"/>
                    </a:solidFill>
                  </a:tcPr>
                </a:tc>
              </a:tr>
              <a:tr h="0">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Physical Space</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Interpreter access and communication accommodations</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Orientation and navigation assistance</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r>
              <a:tr h="0">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Relational Environment</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Respect for Deaf Culture and communication preferences</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Building trust while supporting autonomy</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r>
              <a:tr h="0">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Internal Frame</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Flexible scheduling needs</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Telephone-session accommodations</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r>
              <a:tr h="0">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Action Model</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Interpreter-supported counseling and visual communication</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Audio-based counseling interventions</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r>
              <a:tr h="0">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Systemic Context</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Social inclusion and community engagement</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c>
                  <a:txBody>
                    <a:bodyPr/>
                    <a:lstStyle/>
                    <a:p>
                      <a:pPr indent="0" marL="0">
                        <a:buNone/>
                      </a:pPr>
                      <a:r>
                        <a:rPr lang="en-US" sz="1600" dirty="0">
                          <a:solidFill>
                            <a:srgbClr val="1B1D27"/>
                          </a:solidFill>
                          <a:latin typeface="Verdana" pitchFamily="34" charset="0"/>
                          <a:ea typeface="Verdana" pitchFamily="34" charset="-122"/>
                          <a:cs typeface="Verdana" pitchFamily="34" charset="-120"/>
                        </a:rPr>
                        <a:t>Transportation dependence and environmental accessibility</a:t>
                      </a:r>
                      <a:endParaRPr lang="en-US" sz="1600" dirty="0">
                        <a:latin typeface="Verdana" charset="0"/>
                        <a:ea typeface="Verdana" charset="0"/>
                        <a:cs typeface="Verdana" charset="0"/>
                      </a:endParaRPr>
                    </a:p>
                  </a:txBody>
                  <a:tcPr marL="91440" marR="91440" marT="45720" marB="45720">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PERSONAL CONNECTION</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Why I Selected This Population</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15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Practicum</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One client who was profoundly deaf</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One client who was completely blind</a:t>
            </a:r>
            <a:endParaRPr lang="en-US" sz="2200" dirty="0"/>
          </a:p>
          <a:p>
            <a:pPr indent="0" marL="0">
              <a:spcAft>
                <a:spcPts val="600"/>
              </a:spcAft>
              <a:buNone/>
            </a:pPr>
            <a:r>
              <a:rPr lang="en-US" sz="2200" b="1" dirty="0">
                <a:solidFill>
                  <a:srgbClr val="1B1D27"/>
                </a:solidFill>
                <a:latin typeface="Verdana" pitchFamily="34" charset="0"/>
                <a:ea typeface="Verdana" pitchFamily="34" charset="-122"/>
                <a:cs typeface="Verdana" pitchFamily="34" charset="-120"/>
              </a:rPr>
              <a:t>Community</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Field experience and interview with the manager of the Center for Accessibility at DC Public Library</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Broadened understanding of disability from both accessibility and multicultural perspectives</a:t>
            </a:r>
            <a:endParaRPr lang="en-US" sz="2200" dirty="0"/>
          </a:p>
          <a:p>
            <a:pPr marL="342900" indent="-342900">
              <a:spcAft>
                <a:spcPts val="600"/>
              </a:spcAft>
              <a:buSzPct val="100000"/>
              <a:buChar char="•"/>
            </a:pPr>
            <a:r>
              <a:rPr lang="en-US" sz="2200" dirty="0">
                <a:solidFill>
                  <a:srgbClr val="1B1D27"/>
                </a:solidFill>
                <a:latin typeface="Verdana" pitchFamily="34" charset="0"/>
                <a:ea typeface="Verdana" pitchFamily="34" charset="-122"/>
                <a:cs typeface="Verdana" pitchFamily="34" charset="-120"/>
              </a:rPr>
              <a:t>Challenged assumptions regarding disability</a:t>
            </a:r>
            <a:endParaRPr lang="en-US" sz="2200" dirty="0"/>
          </a:p>
          <a:p>
            <a:pPr indent="0" marL="0">
              <a:spcAft>
                <a:spcPts val="600"/>
              </a:spcAft>
              <a:buNone/>
            </a:pPr>
            <a:r>
              <a:rPr lang="en-US" sz="2200" b="1" dirty="0">
                <a:solidFill>
                  <a:srgbClr val="8A6A00"/>
                </a:solidFill>
                <a:latin typeface="Verdana" pitchFamily="34" charset="0"/>
                <a:ea typeface="Verdana" pitchFamily="34" charset="-122"/>
                <a:cs typeface="Verdana" pitchFamily="34" charset="-120"/>
              </a:rPr>
              <a:t>Going forward: </a:t>
            </a:r>
            <a:pPr indent="0" marL="0">
              <a:spcAft>
                <a:spcPts val="600"/>
              </a:spcAft>
              <a:buNone/>
            </a:pPr>
            <a:r>
              <a:rPr lang="en-US" sz="2200" dirty="0">
                <a:solidFill>
                  <a:srgbClr val="1B1D27"/>
                </a:solidFill>
                <a:latin typeface="Verdana" pitchFamily="34" charset="0"/>
                <a:ea typeface="Verdana" pitchFamily="34" charset="-122"/>
                <a:cs typeface="Verdana" pitchFamily="34" charset="-120"/>
              </a:rPr>
              <a:t>To continue developing the knowledge and skills necessary to provide equitable and culturally responsive care to individuals with disabilities across diverse communities.</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CONCLUSION</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Conclusion</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16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2100" dirty="0">
                <a:solidFill>
                  <a:srgbClr val="1B1D27"/>
                </a:solidFill>
                <a:latin typeface="Verdana" pitchFamily="34" charset="0"/>
                <a:ea typeface="Verdana" pitchFamily="34" charset="-122"/>
                <a:cs typeface="Verdana" pitchFamily="34" charset="-120"/>
              </a:rPr>
              <a:t>1. Accessibility   →   2. Flexibility   →   3. Technology   →   4. Advocacy   →   5. Cultural Humility</a:t>
            </a:r>
            <a:endParaRPr lang="en-US" sz="2100" dirty="0"/>
          </a:p>
          <a:p>
            <a:pPr indent="0" marL="0">
              <a:spcAft>
                <a:spcPts val="600"/>
              </a:spcAft>
              <a:buNone/>
            </a:pPr>
            <a:r>
              <a:rPr lang="en-US" sz="2200" dirty="0">
                <a:solidFill>
                  <a:srgbClr val="1B1D27"/>
                </a:solidFill>
                <a:latin typeface="Verdana" pitchFamily="34" charset="0"/>
                <a:ea typeface="Verdana" pitchFamily="34" charset="-122"/>
                <a:cs typeface="Verdana" pitchFamily="34" charset="-120"/>
              </a:rPr>
              <a:t>Accessibility is not a one-size-fits-all concept. What benefits one client may not address the needs of another.</a:t>
            </a:r>
            <a:endParaRPr lang="en-US" sz="2100" dirty="0"/>
          </a:p>
          <a:p>
            <a:pPr indent="0" marL="0">
              <a:spcAft>
                <a:spcPts val="600"/>
              </a:spcAft>
              <a:buNone/>
            </a:pPr>
            <a:r>
              <a:rPr lang="en-US" sz="2200" i="1" dirty="0">
                <a:solidFill>
                  <a:srgbClr val="1B1D27"/>
                </a:solidFill>
                <a:latin typeface="Verdana" pitchFamily="34" charset="0"/>
                <a:ea typeface="Verdana" pitchFamily="34" charset="-122"/>
                <a:cs typeface="Verdana" pitchFamily="34" charset="-120"/>
              </a:rPr>
              <a:t>“When accessibility and cultural humility work together, counseling becomes a space where individuals with disabilities are respected, understood, and empowered to define healing on their own terms.”</a:t>
            </a:r>
            <a:endParaRPr lang="en-US" sz="2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DISCUSSION</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Discussion Questions</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17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marL="342900" indent="-342900">
              <a:spcAft>
                <a:spcPts val="600"/>
              </a:spcAft>
              <a:buSzPct val="100000"/>
              <a:buFont typeface="+mj-lt"/>
              <a:buAutoNum type="arabicPeriod" startAt="1"/>
            </a:pPr>
            <a:r>
              <a:rPr lang="en-US" sz="2400" dirty="0">
                <a:solidFill>
                  <a:srgbClr val="1B1D27"/>
                </a:solidFill>
                <a:latin typeface="Verdana" pitchFamily="34" charset="0"/>
                <a:ea typeface="Verdana" pitchFamily="34" charset="-122"/>
                <a:cs typeface="Verdana" pitchFamily="34" charset="-120"/>
              </a:rPr>
              <a:t>How can counselors unintentionally create barriers for clients with disabilities?</a:t>
            </a:r>
            <a:endParaRPr lang="en-US" sz="2400" dirty="0"/>
          </a:p>
          <a:p>
            <a:pPr marL="342900" indent="-342900">
              <a:spcAft>
                <a:spcPts val="600"/>
              </a:spcAft>
              <a:buSzPct val="100000"/>
              <a:buFont typeface="+mj-lt"/>
              <a:buAutoNum type="arabicPeriod" startAt="1"/>
            </a:pPr>
            <a:r>
              <a:rPr lang="en-US" sz="2400" dirty="0">
                <a:solidFill>
                  <a:srgbClr val="1B1D27"/>
                </a:solidFill>
                <a:latin typeface="Verdana" pitchFamily="34" charset="0"/>
                <a:ea typeface="Verdana" pitchFamily="34" charset="-122"/>
                <a:cs typeface="Verdana" pitchFamily="34" charset="-120"/>
              </a:rPr>
              <a:t>How might a client's culture shape the meaning of disability?</a:t>
            </a:r>
            <a:endParaRPr lang="en-US" sz="2400" dirty="0"/>
          </a:p>
          <a:p>
            <a:pPr marL="342900" indent="-342900">
              <a:spcAft>
                <a:spcPts val="600"/>
              </a:spcAft>
              <a:buSzPct val="100000"/>
              <a:buFont typeface="+mj-lt"/>
              <a:buAutoNum type="arabicPeriod" startAt="1"/>
            </a:pPr>
            <a:r>
              <a:rPr lang="en-US" sz="2400" dirty="0">
                <a:solidFill>
                  <a:srgbClr val="1B1D27"/>
                </a:solidFill>
                <a:latin typeface="Verdana" pitchFamily="34" charset="0"/>
                <a:ea typeface="Verdana" pitchFamily="34" charset="-122"/>
                <a:cs typeface="Verdana" pitchFamily="34" charset="-120"/>
              </a:rPr>
              <a:t>How can counselors practice cultural humility rather than assuming expertise?</a:t>
            </a:r>
            <a:endParaRPr lang="en-US" sz="2400" dirty="0"/>
          </a:p>
          <a:p>
            <a:pPr marL="342900" indent="-342900">
              <a:spcAft>
                <a:spcPts val="600"/>
              </a:spcAft>
              <a:buSzPct val="100000"/>
              <a:buFont typeface="+mj-lt"/>
              <a:buAutoNum type="arabicPeriod" startAt="1"/>
            </a:pPr>
            <a:r>
              <a:rPr lang="en-US" sz="2400" dirty="0">
                <a:solidFill>
                  <a:srgbClr val="1B1D27"/>
                </a:solidFill>
                <a:latin typeface="Verdana" pitchFamily="34" charset="0"/>
                <a:ea typeface="Verdana" pitchFamily="34" charset="-122"/>
                <a:cs typeface="Verdana" pitchFamily="34" charset="-120"/>
              </a:rPr>
              <a:t>What accommodations or technologies could improve access in your setting?</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7EE"/>
        </a:solidFill>
      </p:bgPr>
    </p:bg>
    <p:spTree>
      <p:nvGrpSpPr>
        <p:cNvPr id="1" name=""/>
        <p:cNvGrpSpPr/>
        <p:nvPr/>
      </p:nvGrpSpPr>
      <p:grpSpPr>
        <a:xfrm>
          <a:off x="0" y="0"/>
          <a:ext cx="0" cy="0"/>
          <a:chOff x="0" y="0"/>
          <a:chExt cx="0" cy="0"/>
        </a:xfrm>
      </p:grpSpPr>
      <p:sp>
        <p:nvSpPr>
          <p:cNvPr id="3" name="Shape 0"/>
          <p:cNvSpPr/>
          <p:nvPr/>
        </p:nvSpPr>
        <p:spPr>
          <a:xfrm>
            <a:off x="0" y="0"/>
            <a:ext cx="12188952" cy="1051560"/>
          </a:xfrm>
          <a:prstGeom prst="rect">
            <a:avLst/>
          </a:prstGeom>
          <a:solidFill>
            <a:srgbClr val="14161F"/>
          </a:solidFill>
          <a:ln/>
        </p:spPr>
      </p:sp>
      <p:sp>
        <p:nvSpPr>
          <p:cNvPr id="4" name="Shape 1"/>
          <p:cNvSpPr/>
          <p:nvPr/>
        </p:nvSpPr>
        <p:spPr>
          <a:xfrm>
            <a:off x="0" y="1051560"/>
            <a:ext cx="12188952" cy="64008"/>
          </a:xfrm>
          <a:prstGeom prst="rect">
            <a:avLst/>
          </a:prstGeom>
          <a:solidFill>
            <a:srgbClr val="FFD23F"/>
          </a:solidFill>
          <a:ln/>
        </p:spPr>
      </p:sp>
      <p:sp>
        <p:nvSpPr>
          <p:cNvPr id="5" name="Text 2"/>
          <p:cNvSpPr/>
          <p:nvPr/>
        </p:nvSpPr>
        <p:spPr>
          <a:xfrm>
            <a:off x="457200" y="73152"/>
            <a:ext cx="10972800" cy="320040"/>
          </a:xfrm>
          <a:prstGeom prst="rect">
            <a:avLst/>
          </a:prstGeom>
          <a:noFill/>
          <a:ln/>
        </p:spPr>
        <p:txBody>
          <a:bodyPr wrap="square" rtlCol="0" anchor="ctr"/>
          <a:lstStyle/>
          <a:p>
            <a:pPr indent="0" marL="0">
              <a:buNone/>
            </a:pPr>
            <a:r>
              <a:rPr lang="en-US" sz="1100" b="1" spc="200" kern="0" dirty="0">
                <a:solidFill>
                  <a:srgbClr val="FFD23F"/>
                </a:solidFill>
                <a:latin typeface="Verdana" pitchFamily="34" charset="0"/>
                <a:ea typeface="Verdana" pitchFamily="34" charset="-122"/>
                <a:cs typeface="Verdana" pitchFamily="34" charset="-120"/>
              </a:rPr>
              <a:t>SOURCES</a:t>
            </a:r>
            <a:endParaRPr lang="en-US" sz="1100" dirty="0"/>
          </a:p>
        </p:txBody>
      </p:sp>
      <p:sp>
        <p:nvSpPr>
          <p:cNvPr id="6" name="Text 3"/>
          <p:cNvSpPr/>
          <p:nvPr/>
        </p:nvSpPr>
        <p:spPr>
          <a:xfrm>
            <a:off x="457200" y="347472"/>
            <a:ext cx="11247120" cy="658368"/>
          </a:xfrm>
          <a:prstGeom prst="rect">
            <a:avLst/>
          </a:prstGeom>
          <a:noFill/>
          <a:ln/>
        </p:spPr>
        <p:txBody>
          <a:bodyPr wrap="square" rtlCol="0" anchor="ctr">
            <a:normAutofit/>
          </a:bodyPr>
          <a:lstStyle/>
          <a:p>
            <a:pPr indent="0" marL="0">
              <a:buNone/>
            </a:pPr>
            <a:r>
              <a:rPr lang="en-US" sz="2600" b="1" dirty="0">
                <a:solidFill>
                  <a:srgbClr val="FFFFFF"/>
                </a:solidFill>
                <a:latin typeface="Verdana" pitchFamily="34" charset="0"/>
                <a:ea typeface="Verdana" pitchFamily="34" charset="-122"/>
                <a:cs typeface="Verdana" pitchFamily="34" charset="-120"/>
              </a:rPr>
              <a:t>References</a:t>
            </a:r>
            <a:endParaRPr lang="en-US" sz="2600" dirty="0"/>
          </a:p>
        </p:txBody>
      </p:sp>
      <p:sp>
        <p:nvSpPr>
          <p:cNvPr id="7" name="Text 4"/>
          <p:cNvSpPr/>
          <p:nvPr/>
        </p:nvSpPr>
        <p:spPr>
          <a:xfrm>
            <a:off x="457200" y="6446520"/>
            <a:ext cx="9144000" cy="320040"/>
          </a:xfrm>
          <a:prstGeom prst="rect">
            <a:avLst/>
          </a:prstGeom>
          <a:noFill/>
          <a:ln/>
        </p:spPr>
        <p:txBody>
          <a:bodyPr wrap="square" rtlCol="0" anchor="ctr"/>
          <a:lstStyle/>
          <a:p>
            <a:pPr indent="0" marL="0">
              <a:buNone/>
            </a:pPr>
            <a:r>
              <a:rPr lang="en-US" sz="1000" dirty="0">
                <a:solidFill>
                  <a:srgbClr val="5A5D6B"/>
                </a:solidFill>
                <a:latin typeface="Verdana" pitchFamily="34" charset="0"/>
                <a:ea typeface="Verdana" pitchFamily="34" charset="-122"/>
                <a:cs typeface="Verdana" pitchFamily="34" charset="-120"/>
              </a:rPr>
              <a:t>Alicea Peyton · CNSL 513: Cultural Diversity &amp; Multicultural Counseling</a:t>
            </a:r>
            <a:endParaRPr lang="en-US" sz="1000" dirty="0"/>
          </a:p>
        </p:txBody>
      </p:sp>
      <p:sp>
        <p:nvSpPr>
          <p:cNvPr id="8" name="Text 5"/>
          <p:cNvSpPr/>
          <p:nvPr/>
        </p:nvSpPr>
        <p:spPr>
          <a:xfrm>
            <a:off x="10332720" y="6446520"/>
            <a:ext cx="1371600" cy="320040"/>
          </a:xfrm>
          <a:prstGeom prst="rect">
            <a:avLst/>
          </a:prstGeom>
          <a:noFill/>
          <a:ln/>
        </p:spPr>
        <p:txBody>
          <a:bodyPr wrap="square" rtlCol="0" anchor="ctr"/>
          <a:lstStyle/>
          <a:p>
            <a:pPr algn="r" indent="0" marL="0">
              <a:buNone/>
            </a:pPr>
            <a:r>
              <a:rPr lang="en-US" sz="1000" dirty="0">
                <a:solidFill>
                  <a:srgbClr val="5A5D6B"/>
                </a:solidFill>
                <a:latin typeface="Verdana" pitchFamily="34" charset="0"/>
                <a:ea typeface="Verdana" pitchFamily="34" charset="-122"/>
                <a:cs typeface="Verdana" pitchFamily="34" charset="-120"/>
              </a:rPr>
              <a:t>18 / 19</a:t>
            </a:r>
            <a:endParaRPr lang="en-US" sz="1000" dirty="0"/>
          </a:p>
        </p:txBody>
      </p:sp>
      <p:sp>
        <p:nvSpPr>
          <p:cNvPr id="9" name="Text 6"/>
          <p:cNvSpPr/>
          <p:nvPr/>
        </p:nvSpPr>
        <p:spPr>
          <a:xfrm>
            <a:off x="457200" y="1325880"/>
            <a:ext cx="11247120" cy="5074920"/>
          </a:xfrm>
          <a:prstGeom prst="rect">
            <a:avLst/>
          </a:prstGeom>
          <a:noFill/>
          <a:ln/>
        </p:spPr>
        <p:txBody>
          <a:bodyPr wrap="square" rtlCol="0" anchor="t"/>
          <a:lstStyle/>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American Psychological Association. (2017). Multicultural guidelines: An ecological approach to context, identity, and intersectionality.</a:t>
            </a:r>
            <a:endParaRPr lang="en-US" sz="16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Oliver, M. (2013). The social model of disability: Thirty years on. Disability &amp; Society, 28(7), 1024–1026. https://doi.org/10.1080/09687599.2013.818773</a:t>
            </a:r>
            <a:endParaRPr lang="en-US" sz="16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Rogers, C. R. (1957). The necessary and sufficient conditions of therapeutic personality change. Journal of Consulting Psychology, 21(2), 95–103.</a:t>
            </a:r>
            <a:endParaRPr lang="en-US" sz="16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Sue, D. W., Sue, D., Neville, H. A., &amp; Smith, L. (2022). Counseling the culturally diverse: Theory and practice (9th ed.). Wiley.</a:t>
            </a:r>
            <a:endParaRPr lang="en-US" sz="1600" dirty="0"/>
          </a:p>
          <a:p>
            <a:pPr indent="0" marL="0">
              <a:spcAft>
                <a:spcPts val="600"/>
              </a:spcAft>
              <a:buNone/>
            </a:pPr>
            <a:r>
              <a:rPr lang="en-US" sz="1600" dirty="0">
                <a:solidFill>
                  <a:srgbClr val="1B1D27"/>
                </a:solidFill>
                <a:latin typeface="Verdana" pitchFamily="34" charset="0"/>
                <a:ea typeface="Verdana" pitchFamily="34" charset="-122"/>
                <a:cs typeface="Verdana" pitchFamily="34" charset="-120"/>
              </a:rPr>
              <a:t>World Health Organization. (2023). Disability. https://www.who.int/news-room/fact-sheets/detail/disability</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4161F"/>
        </a:solidFill>
      </p:bgPr>
    </p:bg>
    <p:spTree>
      <p:nvGrpSpPr>
        <p:cNvPr id="1" name=""/>
        <p:cNvGrpSpPr/>
        <p:nvPr/>
      </p:nvGrpSpPr>
      <p:grpSpPr>
        <a:xfrm>
          <a:off x="0" y="0"/>
          <a:ext cx="0" cy="0"/>
          <a:chOff x="0" y="0"/>
          <a:chExt cx="0" cy="0"/>
        </a:xfrm>
      </p:grpSpPr>
      <p:sp>
        <p:nvSpPr>
          <p:cNvPr id="3" name="Shape 0"/>
          <p:cNvSpPr/>
          <p:nvPr/>
        </p:nvSpPr>
        <p:spPr>
          <a:xfrm>
            <a:off x="548640" y="1097280"/>
            <a:ext cx="164592" cy="2011680"/>
          </a:xfrm>
          <a:prstGeom prst="rect">
            <a:avLst/>
          </a:prstGeom>
          <a:solidFill>
            <a:srgbClr val="FFD23F"/>
          </a:solidFill>
          <a:ln/>
        </p:spPr>
      </p:sp>
      <p:sp>
        <p:nvSpPr>
          <p:cNvPr id="4" name="Text 1"/>
          <p:cNvSpPr/>
          <p:nvPr/>
        </p:nvSpPr>
        <p:spPr>
          <a:xfrm>
            <a:off x="914400" y="914400"/>
            <a:ext cx="10515600" cy="1463040"/>
          </a:xfrm>
          <a:prstGeom prst="rect">
            <a:avLst/>
          </a:prstGeom>
          <a:noFill/>
          <a:ln/>
        </p:spPr>
        <p:txBody>
          <a:bodyPr wrap="square" rtlCol="0" anchor="t"/>
          <a:lstStyle/>
          <a:p>
            <a:pPr indent="0" marL="0">
              <a:buNone/>
            </a:pPr>
            <a:r>
              <a:rPr lang="en-US" sz="4000" b="1" dirty="0">
                <a:solidFill>
                  <a:srgbClr val="FFFFFF"/>
                </a:solidFill>
                <a:latin typeface="Verdana" pitchFamily="34" charset="0"/>
                <a:ea typeface="Verdana" pitchFamily="34" charset="-122"/>
                <a:cs typeface="Verdana" pitchFamily="34" charset="-120"/>
              </a:rPr>
              <a:t>Questions &amp; Thank You</a:t>
            </a:r>
            <a:endParaRPr lang="en-US" sz="4000" dirty="0"/>
          </a:p>
        </p:txBody>
      </p:sp>
      <p:sp>
        <p:nvSpPr>
          <p:cNvPr id="5" name="Text 2"/>
          <p:cNvSpPr/>
          <p:nvPr/>
        </p:nvSpPr>
        <p:spPr>
          <a:xfrm>
            <a:off x="914400" y="2560320"/>
            <a:ext cx="10515600" cy="3657600"/>
          </a:xfrm>
          <a:prstGeom prst="rect">
            <a:avLst/>
          </a:prstGeom>
          <a:noFill/>
          <a:ln/>
        </p:spPr>
        <p:txBody>
          <a:bodyPr wrap="square" rtlCol="0" anchor="t">
            <a:normAutofit/>
          </a:bodyPr>
          <a:lstStyle/>
          <a:p>
            <a:pPr indent="0" marL="0">
              <a:buNone/>
            </a:pPr>
            <a:r>
              <a:rPr lang="en-US" sz="1800" dirty="0">
                <a:solidFill>
                  <a:srgbClr val="E8E8EE"/>
                </a:solidFill>
                <a:latin typeface="Verdana" pitchFamily="34" charset="0"/>
                <a:ea typeface="Verdana" pitchFamily="34" charset="-122"/>
                <a:cs typeface="Verdana" pitchFamily="34" charset="-120"/>
              </a:rPr>
              <a:t>I welcome your questions and comments.</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Alicea Peyton</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CNSL 513: Cultural Diversity &amp; Multicultural Counseling</a:t>
            </a:r>
            <a:endParaRPr lang="en-US" sz="1800" dirty="0"/>
          </a:p>
          <a:p>
            <a:pPr indent="0" marL="0">
              <a:buNone/>
            </a:pPr>
            <a:r>
              <a:rPr lang="en-US" sz="1800" dirty="0">
                <a:solidFill>
                  <a:srgbClr val="E8E8EE"/>
                </a:solidFill>
                <a:latin typeface="Verdana" pitchFamily="34" charset="0"/>
                <a:ea typeface="Verdana" pitchFamily="34" charset="-122"/>
                <a:cs typeface="Verdana" pitchFamily="34" charset="-120"/>
              </a:rPr>
              <a:t>November 2026</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Counseling Individuals with Disabilities</dc:title>
  <dc:subject>PptxGenJS Presentation</dc:subject>
  <dc:creator>Alicea Peyton</dc:creator>
  <cp:lastModifiedBy>Alicea Peyton</cp:lastModifiedBy>
  <cp:revision>1</cp:revision>
  <dcterms:created xsi:type="dcterms:W3CDTF">2026-11-03T00:49:04Z</dcterms:created>
  <dcterms:modified xsi:type="dcterms:W3CDTF">2026-11-03T00:49:04Z</dcterms:modified>
</cp:coreProperties>
</file>